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57" r:id="rId4"/>
    <p:sldId id="258" r:id="rId5"/>
    <p:sldId id="263" r:id="rId6"/>
    <p:sldId id="260" r:id="rId7"/>
    <p:sldId id="261" r:id="rId8"/>
    <p:sldId id="262" r:id="rId9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993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235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8FA678BD-A870-7891-3B95-A9C67EAD416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6A1A4466-EE9C-9A2E-B0C2-E9ACF59A7CB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AE73B4E0-3438-9C2E-B31F-715C2F500A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F4F10D-CBAC-43F1-BE81-BAE3B9339B46}" type="datetimeFigureOut">
              <a:rPr lang="ko-KR" altLang="en-US" smtClean="0"/>
              <a:t>2025-08-22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8CBB4249-E271-14C3-2A8D-7C81B9F4FB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5856D240-134A-E879-DFEF-17FB008847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8301C1-BD89-474E-9E44-C9BC3586271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465703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5B2E9A2-FFE4-173A-941B-9090B14561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774100AF-B046-31EA-AC90-45EABB1521B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CEBE8EB7-9E0C-4801-176D-6E9AA8095B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F4F10D-CBAC-43F1-BE81-BAE3B9339B46}" type="datetimeFigureOut">
              <a:rPr lang="ko-KR" altLang="en-US" smtClean="0"/>
              <a:t>2025-08-22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1FC849D3-2A95-B736-DACB-77E291E278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AC78B5BA-57B6-92F6-0936-AA5D57BB6F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8301C1-BD89-474E-9E44-C9BC3586271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463508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9E2CCB72-7D01-A541-F007-DD8F9023CCC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50BB729A-6C73-CFF8-3B8B-D0D41617B00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C0EC938B-3DF1-C072-6405-CA36D27CD4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F4F10D-CBAC-43F1-BE81-BAE3B9339B46}" type="datetimeFigureOut">
              <a:rPr lang="ko-KR" altLang="en-US" smtClean="0"/>
              <a:t>2025-08-22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4F4692EB-3046-CF7A-53CB-7B487BCCF8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DD38A30D-3702-01AF-A1A8-5A7BF4E373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8301C1-BD89-474E-9E44-C9BC3586271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661968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88F3360C-25EB-4E37-A4AB-8F1BD1925E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A7F41B7E-F33D-DADC-17EA-41E632A251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CBE614A8-38D6-3464-9CF9-69B4CF71F3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F4F10D-CBAC-43F1-BE81-BAE3B9339B46}" type="datetimeFigureOut">
              <a:rPr lang="ko-KR" altLang="en-US" smtClean="0"/>
              <a:t>2025-08-22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A2CF5B4B-4864-C733-36A0-39DEF0CD78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8AA0CE8B-1659-BDE9-38DE-88F94EF0F3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8301C1-BD89-474E-9E44-C9BC3586271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496128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2A5154AA-A3FE-0C6B-8A25-5E57AEECA9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2DAD3FD6-1F5F-01F0-179B-63B48509BD4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81D0415F-F606-ADD4-B0C3-9847DA6AAE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F4F10D-CBAC-43F1-BE81-BAE3B9339B46}" type="datetimeFigureOut">
              <a:rPr lang="ko-KR" altLang="en-US" smtClean="0"/>
              <a:t>2025-08-22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9F8AE845-7728-D4FA-75A5-77EC89B0BD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5445E4F5-25AE-1A83-1246-2BC7BF3895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8301C1-BD89-474E-9E44-C9BC3586271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793156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8B4B602C-E63E-7CF3-5753-8B7B27491B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B358CBB3-CFD6-AA74-4CB9-35A362A40DE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7F2F54F0-9D0B-8BB5-AD14-0CEAD63EF85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32F44853-4EBB-43B0-E5DF-CB8BC3D59E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F4F10D-CBAC-43F1-BE81-BAE3B9339B46}" type="datetimeFigureOut">
              <a:rPr lang="ko-KR" altLang="en-US" smtClean="0"/>
              <a:t>2025-08-22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5F50801A-2E63-852B-93C9-F8E217442D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ABC8F0CF-F1C6-D889-1D05-CEB700E3C8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8301C1-BD89-474E-9E44-C9BC3586271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693646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E56474F9-BA47-4CEB-FE9F-2ECFDF579D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9BBD8C36-F2A9-BA50-B9D5-4A70DDBD16A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CB200375-1F9A-C2CC-9CF6-3E7DA38AEE2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BA8093E9-B0D8-0EC2-DE0A-F66FD227152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72B7C82C-6DD5-CEDC-DBA8-562835FC074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64020699-8AF8-F08D-9350-C4CC249824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F4F10D-CBAC-43F1-BE81-BAE3B9339B46}" type="datetimeFigureOut">
              <a:rPr lang="ko-KR" altLang="en-US" smtClean="0"/>
              <a:t>2025-08-22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B98E31DF-7C64-8BA0-9C0B-7952DD9900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2249C701-7ADC-C4A9-E6D4-CE1BA2929C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8301C1-BD89-474E-9E44-C9BC3586271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839060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EFAFD0B-6F01-E64B-9B3A-72462408B9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70365253-403A-39F9-7137-CA9017F197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F4F10D-CBAC-43F1-BE81-BAE3B9339B46}" type="datetimeFigureOut">
              <a:rPr lang="ko-KR" altLang="en-US" smtClean="0"/>
              <a:t>2025-08-22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F27ACF8B-76BC-B3E4-C95A-832801EB41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F90EF916-AC8F-5805-0BB9-39A6900F49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8301C1-BD89-474E-9E44-C9BC3586271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08782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80661CF9-0DD3-2C52-5F01-3ACBF875D9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F4F10D-CBAC-43F1-BE81-BAE3B9339B46}" type="datetimeFigureOut">
              <a:rPr lang="ko-KR" altLang="en-US" smtClean="0"/>
              <a:t>2025-08-22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8EFABCE3-2526-16B0-B46B-AAE93F770C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D91C16CA-F93B-2A00-968F-085B46207D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8301C1-BD89-474E-9E44-C9BC3586271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409942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FB4A676-6961-B1A9-2207-F86B1B3754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3B08B87D-2169-7B6D-DBCE-D7FB8155B7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82F085FA-135D-B985-A63F-A9711BE6F5A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0784AC97-0F3B-7188-ADD5-41509F14CE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F4F10D-CBAC-43F1-BE81-BAE3B9339B46}" type="datetimeFigureOut">
              <a:rPr lang="ko-KR" altLang="en-US" smtClean="0"/>
              <a:t>2025-08-22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781F6FB1-6598-EA42-EC5D-A297B24B20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B7C9F63D-F2A5-5C13-5375-B65226901A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8301C1-BD89-474E-9E44-C9BC3586271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033824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191892D-4786-10F2-1618-E57785AB28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C4C82327-2338-525C-2F00-AA52DF6494B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AC789423-554B-2994-A60F-B547916E606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E1076364-C363-5211-CF07-8591F205D4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F4F10D-CBAC-43F1-BE81-BAE3B9339B46}" type="datetimeFigureOut">
              <a:rPr lang="ko-KR" altLang="en-US" smtClean="0"/>
              <a:t>2025-08-22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E69CCA01-F2A4-F0C6-BEC9-B36C4017CB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5233228B-8FE6-0146-CB7B-776BEB3580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8301C1-BD89-474E-9E44-C9BC3586271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943156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DE0D50C5-FBA5-3D41-2398-E12E8172CA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2F9660E7-2DFE-F589-9BC1-773863AA00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7413C14-9710-1B5D-6CD7-370A2691302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5F4F10D-CBAC-43F1-BE81-BAE3B9339B46}" type="datetimeFigureOut">
              <a:rPr lang="ko-KR" altLang="en-US" smtClean="0"/>
              <a:t>2025-08-22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54E04BE5-F344-088F-80BD-4F43F5F8DBA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FC19EA79-6649-63F3-94DF-CA715971948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28301C1-BD89-474E-9E44-C9BC3586271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333707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2A598F76-06AD-C2FC-C8D3-2221BD3B696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ko-KR" dirty="0"/>
              <a:t>Catalogue</a:t>
            </a:r>
            <a:endParaRPr lang="ko-KR" altLang="en-US" dirty="0"/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19D8864F-C040-F07C-2ED4-66386F162FB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ko-KR" dirty="0"/>
              <a:t>POGO PIN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9647399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3496B6C-3FE4-E405-3929-CA157860B2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FBD69C2B-12C5-9ACE-760C-C14B673FA2E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ko-KR" altLang="en-US" dirty="0"/>
              <a:t>外径  </a:t>
            </a:r>
            <a:r>
              <a:rPr lang="el-GR" altLang="ko-KR" dirty="0"/>
              <a:t>Φ0.18</a:t>
            </a:r>
            <a:r>
              <a:rPr lang="en-US" altLang="ko-KR" dirty="0"/>
              <a:t>mm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9808378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314C69B-C2B4-CA29-0BAA-40FED6C26BD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F5E4D0A2-466E-AD9D-CF9E-BBB7C02AF959}"/>
              </a:ext>
            </a:extLst>
          </p:cNvPr>
          <p:cNvSpPr txBox="1"/>
          <p:nvPr/>
        </p:nvSpPr>
        <p:spPr>
          <a:xfrm>
            <a:off x="360218" y="316811"/>
            <a:ext cx="3048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altLang="ko-KR" sz="1800" b="0" i="0" u="none" strike="noStrike" baseline="0" dirty="0">
                <a:solidFill>
                  <a:srgbClr val="0000FF"/>
                </a:solidFill>
                <a:latin typeface="CIDFont+F1"/>
              </a:rPr>
              <a:t>Model : 018D-038MR-FA</a:t>
            </a:r>
            <a:endParaRPr lang="ko-KR" altLang="en-US" dirty="0"/>
          </a:p>
        </p:txBody>
      </p:sp>
      <p:pic>
        <p:nvPicPr>
          <p:cNvPr id="7" name="그림 6">
            <a:extLst>
              <a:ext uri="{FF2B5EF4-FFF2-40B4-BE49-F238E27FC236}">
                <a16:creationId xmlns:a16="http://schemas.microsoft.com/office/drawing/2014/main" id="{76C2509E-5684-F55F-8A8E-9860E53BD26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5020" y="686143"/>
            <a:ext cx="2237697" cy="3978128"/>
          </a:xfrm>
          <a:prstGeom prst="rect">
            <a:avLst/>
          </a:prstGeom>
        </p:spPr>
      </p:pic>
      <p:sp>
        <p:nvSpPr>
          <p:cNvPr id="8" name="Rectangle 1">
            <a:extLst>
              <a:ext uri="{FF2B5EF4-FFF2-40B4-BE49-F238E27FC236}">
                <a16:creationId xmlns:a16="http://schemas.microsoft.com/office/drawing/2014/main" id="{484C0E34-1ADD-E127-F77E-E28DDFB4A81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0472" y="4854784"/>
            <a:ext cx="2207491" cy="19543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o-KR" altLang="ko-KR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□ 材料与表面处理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ko-KR" altLang="ko-KR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上针杆：硬化钢 / 镀金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ko-KR" altLang="ko-KR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下针杆：硬化铍铜 / 镀金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ko-KR" altLang="ko-KR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针管：Ni-Au 合金 / 镀金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ko-KR" altLang="ko-KR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弹簧：琴钢丝 / 镀金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o-KR" altLang="ko-KR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□ 弹簧力 (±3.0g)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ko-KR" altLang="ko-KR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初始行程：2.4g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ko-KR" altLang="ko-KR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推荐行程：10.3g @ 0.5mm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ko-KR" altLang="ko-KR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全行程：11.9g @ 0.6mm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o-KR" altLang="ko-KR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□ 定位精度</a:t>
            </a:r>
            <a:br>
              <a:rPr kumimoji="0" lang="ko-KR" altLang="ko-KR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r>
              <a:rPr kumimoji="0" lang="ko-KR" altLang="ko-KR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±0.05mm</a:t>
            </a:r>
          </a:p>
        </p:txBody>
      </p:sp>
      <p:pic>
        <p:nvPicPr>
          <p:cNvPr id="10" name="그림 9">
            <a:extLst>
              <a:ext uri="{FF2B5EF4-FFF2-40B4-BE49-F238E27FC236}">
                <a16:creationId xmlns:a16="http://schemas.microsoft.com/office/drawing/2014/main" id="{431FF562-8E59-FD41-AA52-B75A2B605FF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11984" y="1019634"/>
            <a:ext cx="2989809" cy="3722253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B6419EE6-7388-DCC6-3206-70407AE42167}"/>
              </a:ext>
            </a:extLst>
          </p:cNvPr>
          <p:cNvSpPr txBox="1"/>
          <p:nvPr/>
        </p:nvSpPr>
        <p:spPr>
          <a:xfrm>
            <a:off x="3732814" y="316811"/>
            <a:ext cx="3048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altLang="ko-KR" sz="1800" b="0" i="0" u="none" strike="noStrike" baseline="0" dirty="0">
                <a:solidFill>
                  <a:srgbClr val="0000FF"/>
                </a:solidFill>
                <a:latin typeface="CIDFont+F1"/>
              </a:rPr>
              <a:t>Model : 018D-0295A2-P</a:t>
            </a:r>
            <a:endParaRPr lang="ko-KR" altLang="en-US" dirty="0"/>
          </a:p>
        </p:txBody>
      </p:sp>
      <p:sp>
        <p:nvSpPr>
          <p:cNvPr id="13" name="Rectangle 2">
            <a:extLst>
              <a:ext uri="{FF2B5EF4-FFF2-40B4-BE49-F238E27FC236}">
                <a16:creationId xmlns:a16="http://schemas.microsoft.com/office/drawing/2014/main" id="{95B76499-A904-B3AC-B378-4478E710230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35256" y="4854783"/>
            <a:ext cx="2243113" cy="19543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o-KR" altLang="ko-KR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□ 材料与表面处理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ko-KR" altLang="ko-KR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上针杆：钯合金 / 无镀层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ko-KR" altLang="ko-KR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下针杆：硬化铍铜 / 镀金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ko-KR" altLang="ko-KR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针管：Ni-Au 合金 / 镀金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ko-KR" altLang="ko-KR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弹簧：琴钢丝 / 镀金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o-KR" altLang="ko-KR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□ 弹簧力 (±20%)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ko-KR" altLang="ko-KR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初始行程：4.0g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ko-KR" altLang="ko-KR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推荐行程：10.0g @ 0.35mm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ko-KR" altLang="ko-KR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全行程：12.0g @ 0.45mm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o-KR" altLang="ko-KR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□ 定位精度</a:t>
            </a:r>
            <a:br>
              <a:rPr kumimoji="0" lang="ko-KR" altLang="ko-KR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r>
              <a:rPr kumimoji="0" lang="ko-KR" altLang="ko-KR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±0.05mm</a:t>
            </a:r>
          </a:p>
        </p:txBody>
      </p:sp>
      <p:pic>
        <p:nvPicPr>
          <p:cNvPr id="15" name="그림 14">
            <a:extLst>
              <a:ext uri="{FF2B5EF4-FFF2-40B4-BE49-F238E27FC236}">
                <a16:creationId xmlns:a16="http://schemas.microsoft.com/office/drawing/2014/main" id="{2F27D79C-4671-C3BA-FDCC-30484DF03DA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560909" y="1144325"/>
            <a:ext cx="3333036" cy="3597563"/>
          </a:xfrm>
          <a:prstGeom prst="rect">
            <a:avLst/>
          </a:prstGeom>
        </p:spPr>
      </p:pic>
      <p:sp>
        <p:nvSpPr>
          <p:cNvPr id="17" name="TextBox 16">
            <a:extLst>
              <a:ext uri="{FF2B5EF4-FFF2-40B4-BE49-F238E27FC236}">
                <a16:creationId xmlns:a16="http://schemas.microsoft.com/office/drawing/2014/main" id="{336E532A-00D2-AA06-1260-3D33175B556E}"/>
              </a:ext>
            </a:extLst>
          </p:cNvPr>
          <p:cNvSpPr txBox="1"/>
          <p:nvPr/>
        </p:nvSpPr>
        <p:spPr>
          <a:xfrm>
            <a:off x="7587905" y="316811"/>
            <a:ext cx="3048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altLang="ko-KR" sz="1800" b="0" i="0" u="none" strike="noStrike" baseline="0" dirty="0">
                <a:solidFill>
                  <a:srgbClr val="0000FF"/>
                </a:solidFill>
                <a:latin typeface="CIDFont+F1"/>
              </a:rPr>
              <a:t>Model : 018S-020AMA-P</a:t>
            </a:r>
            <a:endParaRPr lang="ko-KR" altLang="en-US" dirty="0"/>
          </a:p>
        </p:txBody>
      </p:sp>
      <p:sp>
        <p:nvSpPr>
          <p:cNvPr id="18" name="Rectangle 3">
            <a:extLst>
              <a:ext uri="{FF2B5EF4-FFF2-40B4-BE49-F238E27FC236}">
                <a16:creationId xmlns:a16="http://schemas.microsoft.com/office/drawing/2014/main" id="{49A28238-CEB5-BC6D-5148-A372EE83A2C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93056" y="4854782"/>
            <a:ext cx="2237697" cy="19543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o-KR" altLang="ko-KR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□ 材料与表面处理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ko-KR" altLang="ko-KR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针管（上端子）：钯合金 / 无镀层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ko-KR" altLang="ko-KR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下针杆：硬化铍铜 / 镀金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ko-KR" altLang="ko-KR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弹簧：琴钢丝 / 镀金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o-KR" altLang="ko-KR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□ 弹簧力 (±3.0g)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ko-KR" altLang="ko-KR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初始行程：3.0g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ko-KR" altLang="ko-KR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推荐行程：8.0g @ 0.25mm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ko-KR" altLang="ko-KR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全行程：10.0g @ 0.35mm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o-KR" altLang="ko-KR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□ 定位精度</a:t>
            </a:r>
            <a:br>
              <a:rPr kumimoji="0" lang="ko-KR" altLang="ko-KR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r>
              <a:rPr kumimoji="0" lang="ko-KR" altLang="ko-KR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±0.05mm</a:t>
            </a:r>
          </a:p>
        </p:txBody>
      </p:sp>
    </p:spTree>
    <p:extLst>
      <p:ext uri="{BB962C8B-B14F-4D97-AF65-F5344CB8AC3E}">
        <p14:creationId xmlns:p14="http://schemas.microsoft.com/office/powerpoint/2010/main" val="38772913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BB26863-D0AC-C271-04DB-AB3CFD10BE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그림 4">
            <a:extLst>
              <a:ext uri="{FF2B5EF4-FFF2-40B4-BE49-F238E27FC236}">
                <a16:creationId xmlns:a16="http://schemas.microsoft.com/office/drawing/2014/main" id="{59523A1A-B978-F698-0636-DA77BB9891F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9857" y="1003046"/>
            <a:ext cx="2689962" cy="3565236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D4E6B4F8-A5A5-921F-CEC6-C6AACA614DBA}"/>
              </a:ext>
            </a:extLst>
          </p:cNvPr>
          <p:cNvSpPr txBox="1"/>
          <p:nvPr/>
        </p:nvSpPr>
        <p:spPr>
          <a:xfrm>
            <a:off x="477785" y="494206"/>
            <a:ext cx="297410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altLang="ko-KR" sz="1800" b="0" i="0" u="none" strike="noStrike" baseline="0" dirty="0">
                <a:solidFill>
                  <a:srgbClr val="0000FF"/>
                </a:solidFill>
                <a:latin typeface="CIDFont+F1"/>
              </a:rPr>
              <a:t>Model : 018S-040MR-FA</a:t>
            </a:r>
            <a:endParaRPr lang="ko-KR" altLang="en-US" dirty="0"/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312CEDC7-66A7-CC05-7844-152DC80913AE}"/>
              </a:ext>
            </a:extLst>
          </p:cNvPr>
          <p:cNvSpPr>
            <a:spLocks noChangeArrowheads="1"/>
          </p:cNvSpPr>
          <p:nvPr/>
        </p:nvSpPr>
        <p:spPr bwMode="auto">
          <a:xfrm>
            <a:off x="967311" y="4707790"/>
            <a:ext cx="1995055" cy="19543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o-KR" altLang="ko-KR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□ 材料与表面处理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ko-KR" altLang="ko-KR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上端子：硬化钢 / 镀金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ko-KR" altLang="ko-KR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下针杆：硬化铍铜 / 镀金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ko-KR" altLang="ko-KR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针管：Ni-Au 合金 / 镀金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ko-KR" altLang="ko-KR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弹簧：琴钢丝 / 镀金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o-KR" altLang="ko-KR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□ 弹簧力 (±3.0g)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ko-KR" altLang="ko-KR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初始行程：2.4g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ko-KR" altLang="ko-KR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推荐行程：8.8g @ 0.50mm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ko-KR" altLang="ko-KR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全行程：10.1g @ 0.60mm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o-KR" altLang="ko-KR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□ 定位精度</a:t>
            </a:r>
            <a:br>
              <a:rPr kumimoji="0" lang="ko-KR" altLang="ko-KR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r>
              <a:rPr kumimoji="0" lang="ko-KR" altLang="ko-KR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±0.05mm</a:t>
            </a:r>
          </a:p>
        </p:txBody>
      </p:sp>
      <p:pic>
        <p:nvPicPr>
          <p:cNvPr id="10" name="그림 9">
            <a:extLst>
              <a:ext uri="{FF2B5EF4-FFF2-40B4-BE49-F238E27FC236}">
                <a16:creationId xmlns:a16="http://schemas.microsoft.com/office/drawing/2014/main" id="{D36DC43D-3234-728A-727E-4F575928596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69167" y="1003046"/>
            <a:ext cx="2207655" cy="3565236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4C248824-520D-6FAC-8B3D-F815B709D342}"/>
              </a:ext>
            </a:extLst>
          </p:cNvPr>
          <p:cNvSpPr txBox="1"/>
          <p:nvPr/>
        </p:nvSpPr>
        <p:spPr>
          <a:xfrm>
            <a:off x="4228013" y="494206"/>
            <a:ext cx="268996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altLang="ko-KR" sz="1800" b="0" i="0" u="none" strike="noStrike" baseline="0" dirty="0">
                <a:solidFill>
                  <a:srgbClr val="0000FF"/>
                </a:solidFill>
                <a:latin typeface="CIDFont+F1"/>
              </a:rPr>
              <a:t>Model : 018S-055MAR</a:t>
            </a:r>
            <a:endParaRPr lang="ko-KR" altLang="en-US" dirty="0"/>
          </a:p>
        </p:txBody>
      </p:sp>
      <p:sp>
        <p:nvSpPr>
          <p:cNvPr id="13" name="Rectangle 2">
            <a:extLst>
              <a:ext uri="{FF2B5EF4-FFF2-40B4-BE49-F238E27FC236}">
                <a16:creationId xmlns:a16="http://schemas.microsoft.com/office/drawing/2014/main" id="{B245D9E4-2B15-3BA8-BE0B-DF30FFE79DF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44822" y="4707789"/>
            <a:ext cx="2032000" cy="19543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o-KR" altLang="ko-KR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□ 材料与表面处理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ko-KR" altLang="ko-KR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上端子：硬化铍铜 / 镀金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ko-KR" altLang="ko-KR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下针杆：硬化铍铜 / 镀金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ko-KR" altLang="ko-KR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针管：Ni-Au 合金 / 镀金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ko-KR" altLang="ko-KR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弹簧：琴钢丝 / 镀金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o-KR" altLang="ko-KR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□ 弹簧力 (±20%)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ko-KR" altLang="ko-KR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初始行程：5.8g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ko-KR" altLang="ko-KR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推荐行程：13.9g @ 0.5mm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ko-KR" altLang="ko-KR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全行程：17.2g @ 0.7mm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o-KR" altLang="ko-KR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□ 定位精度</a:t>
            </a:r>
            <a:br>
              <a:rPr kumimoji="0" lang="ko-KR" altLang="ko-KR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r>
              <a:rPr kumimoji="0" lang="ko-KR" altLang="ko-KR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±0.05mm</a:t>
            </a:r>
          </a:p>
        </p:txBody>
      </p:sp>
    </p:spTree>
    <p:extLst>
      <p:ext uri="{BB962C8B-B14F-4D97-AF65-F5344CB8AC3E}">
        <p14:creationId xmlns:p14="http://schemas.microsoft.com/office/powerpoint/2010/main" val="26479792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355A421-4E64-1E6A-BD7F-380DA1EFAD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표 2">
            <a:extLst>
              <a:ext uri="{FF2B5EF4-FFF2-40B4-BE49-F238E27FC236}">
                <a16:creationId xmlns:a16="http://schemas.microsoft.com/office/drawing/2014/main" id="{5EF5998E-4F99-0CF6-C412-17E1BF3CBEB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37690525"/>
              </p:ext>
            </p:extLst>
          </p:nvPr>
        </p:nvGraphicFramePr>
        <p:xfrm>
          <a:off x="838200" y="2355374"/>
          <a:ext cx="10515600" cy="3291840"/>
        </p:xfrm>
        <a:graphic>
          <a:graphicData uri="http://schemas.openxmlformats.org/drawingml/2006/table">
            <a:tbl>
              <a:tblPr/>
              <a:tblGrid>
                <a:gridCol w="1752600">
                  <a:extLst>
                    <a:ext uri="{9D8B030D-6E8A-4147-A177-3AD203B41FA5}">
                      <a16:colId xmlns:a16="http://schemas.microsoft.com/office/drawing/2014/main" val="2601896566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3382703869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90146673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3385719284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2800972692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2942192277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ko-KR" altLang="en-US" dirty="0"/>
                        <a:t>序号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ko-KR" altLang="en-US"/>
                        <a:t>品名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ko-KR" altLang="en-US"/>
                        <a:t>规格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ko-KR" altLang="en-US" dirty="0"/>
                        <a:t>数量</a:t>
                      </a:r>
                      <a:r>
                        <a:rPr lang="en-US" altLang="ko-KR" dirty="0"/>
                        <a:t>(MOQ)</a:t>
                      </a:r>
                      <a:endParaRPr lang="ko-KR" alt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ko-KR" altLang="en-US" dirty="0"/>
                        <a:t>单价</a:t>
                      </a:r>
                      <a:r>
                        <a:rPr lang="en-US" altLang="ko-KR" dirty="0"/>
                        <a:t>(USD)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ko-KR" altLang="en-US" dirty="0"/>
                        <a:t>金额</a:t>
                      </a:r>
                      <a:r>
                        <a:rPr lang="en-US" altLang="ko-KR" dirty="0"/>
                        <a:t>(USD)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0864117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ko-KR"/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dirty="0"/>
                        <a:t>POGO PIN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dirty="0"/>
                        <a:t>018D-038MR-FA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ko-KR" dirty="0"/>
                        <a:t>1,000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ko-KR" dirty="0"/>
                        <a:t>2.8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ko-KR" dirty="0"/>
                        <a:t>2,800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2556726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ko-KR"/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/>
                        <a:t>POGO PIN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/>
                        <a:t>018D-0295A2-P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ko-KR" dirty="0"/>
                        <a:t>1,000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ko-KR" dirty="0"/>
                        <a:t>2.8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ko-KR" dirty="0"/>
                        <a:t>2,800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0983118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ko-KR"/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/>
                        <a:t>POGO PIN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/>
                        <a:t>018S-020AMA-P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ko-KR" dirty="0"/>
                        <a:t>1,000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ko-KR" dirty="0"/>
                        <a:t>2.8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ko-KR" dirty="0"/>
                        <a:t>2,800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9871581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ko-KR"/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/>
                        <a:t>POGO PIN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/>
                        <a:t>018S-040MR-FA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ko-KR"/>
                        <a:t>1,000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ko-KR" dirty="0"/>
                        <a:t>2.8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ko-KR" dirty="0"/>
                        <a:t>2,800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6710293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ko-KR"/>
                        <a:t>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/>
                        <a:t>POGO PIN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/>
                        <a:t>018S-055MAR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ko-KR"/>
                        <a:t>1,000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ko-KR" dirty="0"/>
                        <a:t>2.8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ko-KR" dirty="0"/>
                        <a:t>2,800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070414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182625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4E520F6-665E-9CAE-933D-2B99588377D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제목 1">
            <a:extLst>
              <a:ext uri="{FF2B5EF4-FFF2-40B4-BE49-F238E27FC236}">
                <a16:creationId xmlns:a16="http://schemas.microsoft.com/office/drawing/2014/main" id="{4B1B02BE-3013-DCEC-28BC-94CCAC20E22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/>
          <a:lstStyle/>
          <a:p>
            <a:r>
              <a:rPr lang="ko-KR" altLang="en-US" dirty="0"/>
              <a:t>外径  </a:t>
            </a:r>
            <a:r>
              <a:rPr lang="el-GR" altLang="ko-KR" dirty="0"/>
              <a:t>Φ0.1</a:t>
            </a:r>
            <a:r>
              <a:rPr lang="en-US" altLang="ko-KR" dirty="0"/>
              <a:t>1mm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6536506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693DCA9-5498-B941-32B1-0C7FF984F13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47978D27-2BE1-F562-F40C-346B47AA3871}"/>
              </a:ext>
            </a:extLst>
          </p:cNvPr>
          <p:cNvSpPr txBox="1"/>
          <p:nvPr/>
        </p:nvSpPr>
        <p:spPr>
          <a:xfrm>
            <a:off x="737296" y="291006"/>
            <a:ext cx="239221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altLang="ko-KR" sz="1800" b="0" i="0" u="none" strike="noStrike" baseline="0" dirty="0">
                <a:solidFill>
                  <a:srgbClr val="0000FF"/>
                </a:solidFill>
                <a:latin typeface="CIDFont+F1"/>
              </a:rPr>
              <a:t>Model : 011D-050A2-P</a:t>
            </a:r>
            <a:endParaRPr lang="ko-KR" altLang="en-US" dirty="0"/>
          </a:p>
        </p:txBody>
      </p:sp>
      <p:pic>
        <p:nvPicPr>
          <p:cNvPr id="6" name="그림 5">
            <a:extLst>
              <a:ext uri="{FF2B5EF4-FFF2-40B4-BE49-F238E27FC236}">
                <a16:creationId xmlns:a16="http://schemas.microsoft.com/office/drawing/2014/main" id="{0CD868B0-301E-FBAE-B724-A0F9AF9C747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1818" y="660338"/>
            <a:ext cx="2943175" cy="3851563"/>
          </a:xfrm>
          <a:prstGeom prst="rect">
            <a:avLst/>
          </a:prstGeom>
        </p:spPr>
      </p:pic>
      <p:sp>
        <p:nvSpPr>
          <p:cNvPr id="9" name="Rectangle 1">
            <a:extLst>
              <a:ext uri="{FF2B5EF4-FFF2-40B4-BE49-F238E27FC236}">
                <a16:creationId xmlns:a16="http://schemas.microsoft.com/office/drawing/2014/main" id="{0C648528-EA80-5700-D2FE-B555F7D3EF3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4968" y="4735499"/>
            <a:ext cx="2456873" cy="19543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o-KR" altLang="ko-KR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□ 材料与表面处理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ko-KR" altLang="ko-KR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上针杆：钯合金 / 无镀层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ko-KR" altLang="ko-KR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下针杆：钯合金 / 无镀层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ko-KR" altLang="ko-KR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针管：Ni-Au 合金 / 镀金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ko-KR" altLang="ko-KR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弹簧：琴钢丝 / 镀金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o-KR" altLang="ko-KR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□ 弹簧力 (±1.5g)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ko-KR" altLang="ko-KR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初始行程：1.1g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ko-KR" altLang="ko-KR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推荐行程：3.4g @ 0.6mm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ko-KR" altLang="ko-KR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全行程：3.9g @ 0.75mm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o-KR" altLang="ko-KR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□ 定位精度</a:t>
            </a:r>
            <a:br>
              <a:rPr kumimoji="0" lang="ko-KR" altLang="ko-KR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r>
              <a:rPr kumimoji="0" lang="ko-KR" altLang="ko-KR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±0.03mm</a:t>
            </a:r>
          </a:p>
        </p:txBody>
      </p:sp>
      <p:pic>
        <p:nvPicPr>
          <p:cNvPr id="14" name="그림 13">
            <a:extLst>
              <a:ext uri="{FF2B5EF4-FFF2-40B4-BE49-F238E27FC236}">
                <a16:creationId xmlns:a16="http://schemas.microsoft.com/office/drawing/2014/main" id="{41ED6EAD-CDE3-A800-1BFF-634879FF389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24976" y="727271"/>
            <a:ext cx="2943175" cy="3717695"/>
          </a:xfrm>
          <a:prstGeom prst="rect">
            <a:avLst/>
          </a:prstGeom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78AF0B03-7756-6C27-4B22-7B8DB142C7C1}"/>
              </a:ext>
            </a:extLst>
          </p:cNvPr>
          <p:cNvSpPr txBox="1"/>
          <p:nvPr/>
        </p:nvSpPr>
        <p:spPr>
          <a:xfrm>
            <a:off x="4624412" y="291006"/>
            <a:ext cx="294317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altLang="ko-KR" sz="1800" b="0" i="0" u="none" strike="noStrike" baseline="0" dirty="0">
                <a:solidFill>
                  <a:srgbClr val="0000FF"/>
                </a:solidFill>
                <a:latin typeface="CIDFont+F1"/>
              </a:rPr>
              <a:t>Model : 011D-057FA-P</a:t>
            </a:r>
            <a:endParaRPr lang="ko-KR" altLang="en-US" dirty="0"/>
          </a:p>
        </p:txBody>
      </p:sp>
      <p:sp>
        <p:nvSpPr>
          <p:cNvPr id="20" name="Rectangle 2">
            <a:extLst>
              <a:ext uri="{FF2B5EF4-FFF2-40B4-BE49-F238E27FC236}">
                <a16:creationId xmlns:a16="http://schemas.microsoft.com/office/drawing/2014/main" id="{845F625B-DA94-F569-731C-0E407D9987B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07708" y="4735499"/>
            <a:ext cx="1976582" cy="19543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o-KR" altLang="ko-KR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□ 材料与表面处理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ko-KR" altLang="ko-KR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上针杆：钯合金 / 无镀层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ko-KR" altLang="ko-KR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下针杆：钯合金 / 无镀层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ko-KR" altLang="ko-KR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针管：Ni-Au 合金 / 镀金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ko-KR" altLang="ko-KR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弹簧：琴钢丝 / 镀金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o-KR" altLang="ko-KR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□ 弹簧力 (±1.5g)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ko-KR" altLang="ko-KR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初始行程：1.1g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ko-KR" altLang="ko-KR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推荐行程：3.4g @ 0.6mm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ko-KR" altLang="ko-KR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全行程：3.9g @ 0.75mm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o-KR" altLang="ko-KR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□ 定位精度</a:t>
            </a:r>
            <a:br>
              <a:rPr kumimoji="0" lang="ko-KR" altLang="ko-KR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r>
              <a:rPr kumimoji="0" lang="ko-KR" altLang="ko-KR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±0.03mm</a:t>
            </a:r>
          </a:p>
        </p:txBody>
      </p:sp>
      <p:pic>
        <p:nvPicPr>
          <p:cNvPr id="22" name="그림 21">
            <a:extLst>
              <a:ext uri="{FF2B5EF4-FFF2-40B4-BE49-F238E27FC236}">
                <a16:creationId xmlns:a16="http://schemas.microsoft.com/office/drawing/2014/main" id="{973710A0-97C1-4B10-BBA4-4B202D0DEE0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188134" y="660338"/>
            <a:ext cx="3169574" cy="3717696"/>
          </a:xfrm>
          <a:prstGeom prst="rect">
            <a:avLst/>
          </a:prstGeom>
        </p:spPr>
      </p:pic>
      <p:sp>
        <p:nvSpPr>
          <p:cNvPr id="24" name="TextBox 23">
            <a:extLst>
              <a:ext uri="{FF2B5EF4-FFF2-40B4-BE49-F238E27FC236}">
                <a16:creationId xmlns:a16="http://schemas.microsoft.com/office/drawing/2014/main" id="{776C484F-C06C-5AF0-D71A-2131C07D4865}"/>
              </a:ext>
            </a:extLst>
          </p:cNvPr>
          <p:cNvSpPr txBox="1"/>
          <p:nvPr/>
        </p:nvSpPr>
        <p:spPr>
          <a:xfrm>
            <a:off x="8301333" y="291006"/>
            <a:ext cx="294317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altLang="ko-KR" sz="1800" b="0" i="0" u="none" strike="noStrike" baseline="0" dirty="0">
                <a:solidFill>
                  <a:srgbClr val="0000FF"/>
                </a:solidFill>
                <a:latin typeface="CIDFont+F1"/>
              </a:rPr>
              <a:t>Model : 011D-057A2-P</a:t>
            </a:r>
            <a:endParaRPr lang="ko-KR" altLang="en-US" dirty="0"/>
          </a:p>
        </p:txBody>
      </p:sp>
      <p:sp>
        <p:nvSpPr>
          <p:cNvPr id="25" name="Rectangle 3">
            <a:extLst>
              <a:ext uri="{FF2B5EF4-FFF2-40B4-BE49-F238E27FC236}">
                <a16:creationId xmlns:a16="http://schemas.microsoft.com/office/drawing/2014/main" id="{E1C6AE86-136B-C5FB-70F2-70864A9B8FCB}"/>
              </a:ext>
            </a:extLst>
          </p:cNvPr>
          <p:cNvSpPr>
            <a:spLocks noChangeArrowheads="1"/>
          </p:cNvSpPr>
          <p:nvPr/>
        </p:nvSpPr>
        <p:spPr bwMode="auto">
          <a:xfrm>
            <a:off x="9030157" y="4735498"/>
            <a:ext cx="2392219" cy="19543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o-KR" altLang="ko-KR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□ 材料与表面处理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ko-KR" altLang="ko-KR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上针杆：钯合金 / 无镀层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ko-KR" altLang="ko-KR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下针杆：钯合金 / 无镀层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ko-KR" altLang="ko-KR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针管：Ni-Au 合金 / 镀金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ko-KR" altLang="ko-KR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弹簧：琴钢丝 / 镀金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o-KR" altLang="ko-KR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□ 弹簧力 (±1.5g)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ko-KR" altLang="ko-KR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初始行程：1.3g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ko-KR" altLang="ko-KR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推荐行程：3.8g @ 0.6mm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ko-KR" altLang="ko-KR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全行程：4.6g @ 0.8mm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o-KR" altLang="ko-KR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□ 定位精度</a:t>
            </a:r>
            <a:br>
              <a:rPr kumimoji="0" lang="ko-KR" altLang="ko-KR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r>
              <a:rPr kumimoji="0" lang="ko-KR" altLang="ko-KR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±0.03mm</a:t>
            </a:r>
          </a:p>
        </p:txBody>
      </p:sp>
    </p:spTree>
    <p:extLst>
      <p:ext uri="{BB962C8B-B14F-4D97-AF65-F5344CB8AC3E}">
        <p14:creationId xmlns:p14="http://schemas.microsoft.com/office/powerpoint/2010/main" val="410789323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D1182CA-F8B9-5247-4CA1-36013E254A2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표 1">
            <a:extLst>
              <a:ext uri="{FF2B5EF4-FFF2-40B4-BE49-F238E27FC236}">
                <a16:creationId xmlns:a16="http://schemas.microsoft.com/office/drawing/2014/main" id="{3A8831AF-F153-518C-EBCF-46442F8E639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50912845"/>
              </p:ext>
            </p:extLst>
          </p:nvPr>
        </p:nvGraphicFramePr>
        <p:xfrm>
          <a:off x="838200" y="2697480"/>
          <a:ext cx="10515600" cy="1463040"/>
        </p:xfrm>
        <a:graphic>
          <a:graphicData uri="http://schemas.openxmlformats.org/drawingml/2006/table">
            <a:tbl>
              <a:tblPr/>
              <a:tblGrid>
                <a:gridCol w="1752600">
                  <a:extLst>
                    <a:ext uri="{9D8B030D-6E8A-4147-A177-3AD203B41FA5}">
                      <a16:colId xmlns:a16="http://schemas.microsoft.com/office/drawing/2014/main" val="3751759946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3249181229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1476833389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943995990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3551487037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512123588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ko-KR" altLang="en-US" dirty="0"/>
                        <a:t>序号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ko-KR" altLang="en-US"/>
                        <a:t>品名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ko-KR" altLang="en-US"/>
                        <a:t>规格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ko-KR" altLang="en-US" dirty="0"/>
                        <a:t>数量</a:t>
                      </a:r>
                      <a:r>
                        <a:rPr lang="en-US" altLang="ko-KR" dirty="0"/>
                        <a:t>(MOQ)</a:t>
                      </a:r>
                      <a:endParaRPr lang="ko-KR" alt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ko-KR" altLang="en-US" dirty="0"/>
                        <a:t>单价</a:t>
                      </a:r>
                      <a:r>
                        <a:rPr lang="en-US" altLang="ko-KR" dirty="0"/>
                        <a:t>(USD)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ko-KR" altLang="en-US" dirty="0"/>
                        <a:t>金额</a:t>
                      </a:r>
                      <a:r>
                        <a:rPr lang="en-US" altLang="ko-KR" dirty="0"/>
                        <a:t>(USD)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561282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ko-KR" dirty="0"/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/>
                        <a:t>POGO PIN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/>
                        <a:t>011D-050A2-P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ko-KR"/>
                        <a:t>1,000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ko-KR" dirty="0"/>
                        <a:t>12.9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ko-KR" dirty="0"/>
                        <a:t>12,900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0467865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ko-KR" dirty="0"/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dirty="0"/>
                        <a:t>POGO PIN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dirty="0"/>
                        <a:t>011D-057A2-P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ko-KR"/>
                        <a:t>1,000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ko-KR" dirty="0"/>
                        <a:t>12.9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ko-KR" dirty="0"/>
                        <a:t>12,900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297786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ko-KR"/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/>
                        <a:t>POGO PIN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/>
                        <a:t>011D-057FA-P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ko-KR" dirty="0"/>
                        <a:t>1,000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ko-KR" dirty="0"/>
                        <a:t>12.9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ko-KR" dirty="0"/>
                        <a:t>12,900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0186404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959256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</TotalTime>
  <Words>483</Words>
  <Application>Microsoft Office PowerPoint</Application>
  <PresentationFormat>와이드스크린</PresentationFormat>
  <Paragraphs>151</Paragraphs>
  <Slides>8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8</vt:i4>
      </vt:variant>
    </vt:vector>
  </HeadingPairs>
  <TitlesOfParts>
    <vt:vector size="12" baseType="lpstr">
      <vt:lpstr>CIDFont+F1</vt:lpstr>
      <vt:lpstr>맑은 고딕</vt:lpstr>
      <vt:lpstr>Arial</vt:lpstr>
      <vt:lpstr>Office 테마</vt:lpstr>
      <vt:lpstr>Catalogue</vt:lpstr>
      <vt:lpstr>外径  Φ0.18mm</vt:lpstr>
      <vt:lpstr>PowerPoint 프레젠테이션</vt:lpstr>
      <vt:lpstr>PowerPoint 프레젠테이션</vt:lpstr>
      <vt:lpstr>PowerPoint 프레젠테이션</vt:lpstr>
      <vt:lpstr>外径  Φ0.11mm</vt:lpstr>
      <vt:lpstr>PowerPoint 프레젠테이션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TAE WOO KIM</dc:creator>
  <cp:lastModifiedBy>TAE WOO KIM</cp:lastModifiedBy>
  <cp:revision>1</cp:revision>
  <dcterms:created xsi:type="dcterms:W3CDTF">2025-08-22T00:56:53Z</dcterms:created>
  <dcterms:modified xsi:type="dcterms:W3CDTF">2025-08-22T01:25:09Z</dcterms:modified>
</cp:coreProperties>
</file>